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65" r:id="rId2"/>
    <p:sldId id="257" r:id="rId3"/>
    <p:sldId id="262" r:id="rId4"/>
    <p:sldId id="258" r:id="rId5"/>
    <p:sldId id="259" r:id="rId6"/>
    <p:sldId id="260" r:id="rId7"/>
    <p:sldId id="264"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73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779084-5C5F-8046-87C2-5D7D5FF443BF}" type="datetimeFigureOut">
              <a:rPr lang="en-US" smtClean="0"/>
              <a:t>9/16/13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E8B43-CD69-E549-9D1E-1A634469651B}" type="slidenum">
              <a:rPr lang="en-US" smtClean="0"/>
              <a:t>‹#›</a:t>
            </a:fld>
            <a:endParaRPr lang="en-US"/>
          </a:p>
        </p:txBody>
      </p:sp>
    </p:spTree>
    <p:extLst>
      <p:ext uri="{BB962C8B-B14F-4D97-AF65-F5344CB8AC3E}">
        <p14:creationId xmlns:p14="http://schemas.microsoft.com/office/powerpoint/2010/main" val="3471190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1A513-48C6-4FC2-B0BF-37D97838D00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596369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1A513-48C6-4FC2-B0BF-37D97838D00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596369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1A513-48C6-4FC2-B0BF-37D97838D00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32263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1A513-48C6-4FC2-B0BF-37D97838D00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3226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1A513-48C6-4FC2-B0BF-37D97838D00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3226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1A513-48C6-4FC2-B0BF-37D97838D00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532263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1A513-48C6-4FC2-B0BF-37D97838D00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3226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04578" name="Rectangle 2"/>
          <p:cNvSpPr>
            <a:spLocks noGrp="1" noChangeArrowheads="1"/>
          </p:cNvSpPr>
          <p:nvPr>
            <p:ph type="ctrTitle"/>
          </p:nvPr>
        </p:nvSpPr>
        <p:spPr>
          <a:xfrm>
            <a:off x="914400" y="1524000"/>
            <a:ext cx="7623175" cy="1752600"/>
          </a:xfrm>
        </p:spPr>
        <p:txBody>
          <a:bodyPr/>
          <a:lstStyle>
            <a:lvl1pPr>
              <a:defRPr sz="5000" baseline="0">
                <a:solidFill>
                  <a:schemeClr val="bg1"/>
                </a:solidFill>
              </a:defRPr>
            </a:lvl1pPr>
          </a:lstStyle>
          <a:p>
            <a:pPr lvl="0"/>
            <a:r>
              <a:rPr lang="en-US" altLang="en-US" noProof="0" dirty="0" smtClean="0"/>
              <a:t>Click to edit Master title style</a:t>
            </a:r>
          </a:p>
        </p:txBody>
      </p:sp>
      <p:sp>
        <p:nvSpPr>
          <p:cNvPr id="130457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baseline="0">
                <a:solidFill>
                  <a:schemeClr val="bg1"/>
                </a:solidFill>
              </a:defRPr>
            </a:lvl1pPr>
          </a:lstStyle>
          <a:p>
            <a:pPr lvl="0"/>
            <a:r>
              <a:rPr lang="en-US" altLang="en-US" noProof="0" dirty="0" smtClean="0"/>
              <a:t>Click to edit Master subtitle style</a:t>
            </a:r>
          </a:p>
        </p:txBody>
      </p:sp>
      <p:sp>
        <p:nvSpPr>
          <p:cNvPr id="1304582" name="Rectangle 6"/>
          <p:cNvSpPr>
            <a:spLocks noGrp="1" noChangeArrowheads="1"/>
          </p:cNvSpPr>
          <p:nvPr>
            <p:ph type="sldNum" sz="quarter" idx="4"/>
          </p:nvPr>
        </p:nvSpPr>
        <p:spPr/>
        <p:txBody>
          <a:bodyPr/>
          <a:lstStyle>
            <a:lvl1pPr>
              <a:defRPr>
                <a:solidFill>
                  <a:schemeClr val="bg1"/>
                </a:solidFill>
              </a:defRPr>
            </a:lvl1pPr>
          </a:lstStyle>
          <a:p>
            <a:fld id="{69E3BBB5-F195-4981-94E5-764CBC44E62C}" type="slidenum">
              <a:rPr lang="en-US" altLang="en-US" smtClean="0">
                <a:solidFill>
                  <a:srgbClr val="FFFFFF"/>
                </a:solidFill>
              </a:rPr>
              <a:pPr/>
              <a:t>‹#›</a:t>
            </a:fld>
            <a:endParaRPr lang="en-US" altLang="en-US" dirty="0">
              <a:solidFill>
                <a:srgbClr val="FFFFFF"/>
              </a:solidFill>
            </a:endParaRPr>
          </a:p>
        </p:txBody>
      </p:sp>
      <p:sp>
        <p:nvSpPr>
          <p:cNvPr id="1304583"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50800" cap="flat" cmpd="sng">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a:solidFill>
                <a:srgbClr val="000000"/>
              </a:solidFill>
              <a:latin typeface="Arial" charset="0"/>
              <a:cs typeface="Arial" charset="0"/>
            </a:endParaRPr>
          </a:p>
        </p:txBody>
      </p:sp>
      <p:sp>
        <p:nvSpPr>
          <p:cNvPr id="1304584" name="Line 8"/>
          <p:cNvSpPr>
            <a:spLocks noChangeShapeType="1"/>
          </p:cNvSpPr>
          <p:nvPr/>
        </p:nvSpPr>
        <p:spPr bwMode="auto">
          <a:xfrm>
            <a:off x="1981200" y="3962400"/>
            <a:ext cx="6511925" cy="0"/>
          </a:xfrm>
          <a:prstGeom prst="line">
            <a:avLst/>
          </a:prstGeom>
          <a:noFill/>
          <a:ln w="762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000000"/>
              </a:solidFill>
              <a:latin typeface="Arial" charset="0"/>
              <a:cs typeface="Arial" charset="0"/>
            </a:endParaRPr>
          </a:p>
        </p:txBody>
      </p:sp>
    </p:spTree>
    <p:extLst>
      <p:ext uri="{BB962C8B-B14F-4D97-AF65-F5344CB8AC3E}">
        <p14:creationId xmlns:p14="http://schemas.microsoft.com/office/powerpoint/2010/main" val="93381766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5885C170-3255-4F39-BAF6-BA8168811F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2040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FA52451B-B2CF-4317-AE82-98449B3B6FA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6268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87425"/>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9050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05000"/>
            <a:ext cx="4038600" cy="4038600"/>
          </a:xfrm>
        </p:spPr>
        <p:txBody>
          <a:bodyPr/>
          <a:lstStyle/>
          <a:p>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1"/>
          </p:nvPr>
        </p:nvSpPr>
        <p:spPr>
          <a:xfrm>
            <a:off x="6553200" y="6243638"/>
            <a:ext cx="2133600" cy="457200"/>
          </a:xfrm>
        </p:spPr>
        <p:txBody>
          <a:bodyPr/>
          <a:lstStyle>
            <a:lvl1pPr>
              <a:defRPr/>
            </a:lvl1pPr>
          </a:lstStyle>
          <a:p>
            <a:fld id="{1B65FCE5-B533-4D6A-BAE3-753FFE7765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7996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87425"/>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9050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1"/>
          </p:nvPr>
        </p:nvSpPr>
        <p:spPr>
          <a:xfrm>
            <a:off x="6553200" y="6243638"/>
            <a:ext cx="2133600" cy="457200"/>
          </a:xfrm>
        </p:spPr>
        <p:txBody>
          <a:bodyPr/>
          <a:lstStyle>
            <a:lvl1pPr>
              <a:defRPr/>
            </a:lvl1pPr>
          </a:lstStyle>
          <a:p>
            <a:fld id="{B8456705-AB4B-4AEC-9A10-B1EC5ADB96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5196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874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000500"/>
            <a:ext cx="4038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050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1"/>
          </p:nvPr>
        </p:nvSpPr>
        <p:spPr>
          <a:xfrm>
            <a:off x="6553200" y="6243638"/>
            <a:ext cx="2133600" cy="457200"/>
          </a:xfrm>
        </p:spPr>
        <p:txBody>
          <a:bodyPr/>
          <a:lstStyle>
            <a:lvl1pPr>
              <a:defRPr/>
            </a:lvl1pPr>
          </a:lstStyle>
          <a:p>
            <a:fld id="{491014A9-C2BC-428D-8368-AA604F37B1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894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874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1"/>
          </p:nvPr>
        </p:nvSpPr>
        <p:spPr>
          <a:xfrm>
            <a:off x="6553200" y="6243638"/>
            <a:ext cx="2133600" cy="457200"/>
          </a:xfrm>
        </p:spPr>
        <p:txBody>
          <a:bodyPr/>
          <a:lstStyle>
            <a:lvl1pPr>
              <a:defRPr/>
            </a:lvl1pPr>
          </a:lstStyle>
          <a:p>
            <a:fld id="{997F6C37-5063-45BA-8748-C706C61433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03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i="0"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8EF3BD7D-A4D8-4B63-A7E3-ACF3BF65E2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882210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F43CCA05-4F56-4D27-8218-0ACEFA10D7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361984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3F292B1E-ED75-4D44-9A6F-D8EA928423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401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B62B3053-2653-4C99-851B-516C48DB08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196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E5CA5B41-4C18-4B8E-BD18-20A24426C3C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8895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F3A180C0-92EA-43F1-94DD-0774DD0336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296931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B2946B7C-5E35-4DD9-9E8F-2350BA089E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608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9A457B42-2B83-4E1C-B9C4-FF27B76380E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52283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303554" name="Rectangle 2"/>
          <p:cNvSpPr>
            <a:spLocks noGrp="1" noChangeArrowheads="1"/>
          </p:cNvSpPr>
          <p:nvPr>
            <p:ph type="title"/>
          </p:nvPr>
        </p:nvSpPr>
        <p:spPr bwMode="auto">
          <a:xfrm>
            <a:off x="457200" y="457200"/>
            <a:ext cx="82296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1303555" name="Rectangle 3"/>
          <p:cNvSpPr>
            <a:spLocks noGrp="1" noChangeArrowheads="1"/>
          </p:cNvSpPr>
          <p:nvPr>
            <p:ph type="body" idx="1"/>
          </p:nvPr>
        </p:nvSpPr>
        <p:spPr bwMode="auto">
          <a:xfrm>
            <a:off x="457200" y="1905000"/>
            <a:ext cx="8229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30355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defTabSz="914400" fontAlgn="base">
              <a:spcBef>
                <a:spcPct val="0"/>
              </a:spcBef>
              <a:spcAft>
                <a:spcPct val="0"/>
              </a:spcAft>
            </a:pPr>
            <a:endParaRPr lang="en-US" altLang="en-US">
              <a:solidFill>
                <a:srgbClr val="000000"/>
              </a:solidFill>
              <a:cs typeface="Arial" charset="0"/>
            </a:endParaRPr>
          </a:p>
        </p:txBody>
      </p:sp>
      <p:sp>
        <p:nvSpPr>
          <p:cNvPr id="130355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defTabSz="914400" fontAlgn="base">
              <a:spcBef>
                <a:spcPct val="0"/>
              </a:spcBef>
              <a:spcAft>
                <a:spcPct val="0"/>
              </a:spcAft>
            </a:pPr>
            <a:fld id="{DB5C1D9A-F901-4025-B64B-CDC3965BDAFF}" type="slidenum">
              <a:rPr lang="en-US" altLang="en-US">
                <a:solidFill>
                  <a:srgbClr val="000000"/>
                </a:solidFill>
                <a:cs typeface="Arial" charset="0"/>
              </a:rPr>
              <a:pPr defTabSz="914400" fontAlgn="base">
                <a:spcBef>
                  <a:spcPct val="0"/>
                </a:spcBef>
                <a:spcAft>
                  <a:spcPct val="0"/>
                </a:spcAft>
              </a:pPr>
              <a:t>‹#›</a:t>
            </a:fld>
            <a:endParaRPr lang="en-US" altLang="en-US">
              <a:solidFill>
                <a:srgbClr val="000000"/>
              </a:solidFill>
              <a:cs typeface="Arial" charset="0"/>
            </a:endParaRPr>
          </a:p>
        </p:txBody>
      </p:sp>
    </p:spTree>
    <p:extLst>
      <p:ext uri="{BB962C8B-B14F-4D97-AF65-F5344CB8AC3E}">
        <p14:creationId xmlns:p14="http://schemas.microsoft.com/office/powerpoint/2010/main" val="4156054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xmlns:p14="http://schemas.microsoft.com/office/powerpoint/2010/main" id="1" dur="indefinite" restart="never" nodeType="tmRoot"/>
      </p:par>
    </p:tnLst>
  </p:timing>
  <p:hf hdr="0" ftr="0" dt="0"/>
  <p:txStyles>
    <p:titleStyle>
      <a:lvl1pPr algn="l" rtl="0" fontAlgn="base">
        <a:spcBef>
          <a:spcPct val="0"/>
        </a:spcBef>
        <a:spcAft>
          <a:spcPct val="0"/>
        </a:spcAft>
        <a:defRPr sz="4200">
          <a:solidFill>
            <a:schemeClr val="bg1"/>
          </a:solidFill>
          <a:latin typeface="+mj-lt"/>
          <a:ea typeface="+mj-ea"/>
          <a:cs typeface="+mj-cs"/>
        </a:defRPr>
      </a:lvl1pPr>
      <a:lvl2pPr algn="l" rtl="0" fontAlgn="base">
        <a:spcBef>
          <a:spcPct val="0"/>
        </a:spcBef>
        <a:spcAft>
          <a:spcPct val="0"/>
        </a:spcAft>
        <a:defRPr sz="4200">
          <a:solidFill>
            <a:srgbClr val="0C0066"/>
          </a:solidFill>
          <a:latin typeface="Gautami" pitchFamily="2" charset="0"/>
          <a:cs typeface="Arial" charset="0"/>
        </a:defRPr>
      </a:lvl2pPr>
      <a:lvl3pPr algn="l" rtl="0" fontAlgn="base">
        <a:spcBef>
          <a:spcPct val="0"/>
        </a:spcBef>
        <a:spcAft>
          <a:spcPct val="0"/>
        </a:spcAft>
        <a:defRPr sz="4200">
          <a:solidFill>
            <a:srgbClr val="0C0066"/>
          </a:solidFill>
          <a:latin typeface="Gautami" pitchFamily="2" charset="0"/>
          <a:cs typeface="Arial" charset="0"/>
        </a:defRPr>
      </a:lvl3pPr>
      <a:lvl4pPr algn="l" rtl="0" fontAlgn="base">
        <a:spcBef>
          <a:spcPct val="0"/>
        </a:spcBef>
        <a:spcAft>
          <a:spcPct val="0"/>
        </a:spcAft>
        <a:defRPr sz="4200">
          <a:solidFill>
            <a:srgbClr val="0C0066"/>
          </a:solidFill>
          <a:latin typeface="Gautami" pitchFamily="2" charset="0"/>
          <a:cs typeface="Arial" charset="0"/>
        </a:defRPr>
      </a:lvl4pPr>
      <a:lvl5pPr algn="l" rtl="0" fontAlgn="base">
        <a:spcBef>
          <a:spcPct val="0"/>
        </a:spcBef>
        <a:spcAft>
          <a:spcPct val="0"/>
        </a:spcAft>
        <a:defRPr sz="4200">
          <a:solidFill>
            <a:srgbClr val="0C0066"/>
          </a:solidFill>
          <a:latin typeface="Gautami" pitchFamily="2" charset="0"/>
          <a:cs typeface="Arial" charset="0"/>
        </a:defRPr>
      </a:lvl5pPr>
      <a:lvl6pPr marL="457200" algn="l" rtl="0" fontAlgn="base">
        <a:spcBef>
          <a:spcPct val="0"/>
        </a:spcBef>
        <a:spcAft>
          <a:spcPct val="0"/>
        </a:spcAft>
        <a:defRPr sz="4200">
          <a:solidFill>
            <a:srgbClr val="0C0066"/>
          </a:solidFill>
          <a:latin typeface="Gautami" pitchFamily="2" charset="0"/>
          <a:cs typeface="Arial" charset="0"/>
        </a:defRPr>
      </a:lvl6pPr>
      <a:lvl7pPr marL="914400" algn="l" rtl="0" fontAlgn="base">
        <a:spcBef>
          <a:spcPct val="0"/>
        </a:spcBef>
        <a:spcAft>
          <a:spcPct val="0"/>
        </a:spcAft>
        <a:defRPr sz="4200">
          <a:solidFill>
            <a:srgbClr val="0C0066"/>
          </a:solidFill>
          <a:latin typeface="Gautami" pitchFamily="2" charset="0"/>
          <a:cs typeface="Arial" charset="0"/>
        </a:defRPr>
      </a:lvl7pPr>
      <a:lvl8pPr marL="1371600" algn="l" rtl="0" fontAlgn="base">
        <a:spcBef>
          <a:spcPct val="0"/>
        </a:spcBef>
        <a:spcAft>
          <a:spcPct val="0"/>
        </a:spcAft>
        <a:defRPr sz="4200">
          <a:solidFill>
            <a:srgbClr val="0C0066"/>
          </a:solidFill>
          <a:latin typeface="Gautami" pitchFamily="2" charset="0"/>
          <a:cs typeface="Arial" charset="0"/>
        </a:defRPr>
      </a:lvl8pPr>
      <a:lvl9pPr marL="1828800" algn="l" rtl="0" fontAlgn="base">
        <a:spcBef>
          <a:spcPct val="0"/>
        </a:spcBef>
        <a:spcAft>
          <a:spcPct val="0"/>
        </a:spcAft>
        <a:defRPr sz="4200">
          <a:solidFill>
            <a:srgbClr val="0C0066"/>
          </a:solidFill>
          <a:latin typeface="Gautami" pitchFamily="2" charset="0"/>
          <a:cs typeface="Arial" charset="0"/>
        </a:defRPr>
      </a:lvl9pPr>
    </p:titleStyle>
    <p:bodyStyle>
      <a:lvl1pPr marL="342900" indent="-342900" algn="l" rtl="0" fontAlgn="base">
        <a:spcBef>
          <a:spcPct val="20000"/>
        </a:spcBef>
        <a:spcAft>
          <a:spcPct val="0"/>
        </a:spcAft>
        <a:buClr>
          <a:schemeClr val="tx1">
            <a:lumMod val="75000"/>
            <a:lumOff val="25000"/>
          </a:schemeClr>
        </a:buClr>
        <a:buFont typeface="Wingdings" pitchFamily="2" charset="2"/>
        <a:buChar char="§"/>
        <a:defRPr sz="3000">
          <a:solidFill>
            <a:schemeClr val="bg1"/>
          </a:solidFill>
          <a:latin typeface="+mn-lt"/>
          <a:ea typeface="+mn-ea"/>
          <a:cs typeface="+mn-cs"/>
        </a:defRPr>
      </a:lvl1pPr>
      <a:lvl2pPr marL="669925" indent="-325438" algn="l" rtl="0" fontAlgn="base">
        <a:spcBef>
          <a:spcPct val="20000"/>
        </a:spcBef>
        <a:spcAft>
          <a:spcPct val="0"/>
        </a:spcAft>
        <a:buClr>
          <a:schemeClr val="tx1">
            <a:lumMod val="75000"/>
            <a:lumOff val="25000"/>
          </a:schemeClr>
        </a:buClr>
        <a:buFont typeface="Wingdings" pitchFamily="2" charset="2"/>
        <a:buChar char="§"/>
        <a:defRPr sz="2600">
          <a:solidFill>
            <a:schemeClr val="bg1"/>
          </a:solidFill>
          <a:latin typeface="+mn-lt"/>
          <a:cs typeface="+mn-cs"/>
        </a:defRPr>
      </a:lvl2pPr>
      <a:lvl3pPr marL="1022350" indent="-350838" algn="l" rtl="0" fontAlgn="base">
        <a:spcBef>
          <a:spcPct val="20000"/>
        </a:spcBef>
        <a:spcAft>
          <a:spcPct val="0"/>
        </a:spcAft>
        <a:buClr>
          <a:schemeClr val="tx1">
            <a:lumMod val="75000"/>
            <a:lumOff val="25000"/>
          </a:schemeClr>
        </a:buClr>
        <a:buFont typeface="Wingdings" pitchFamily="2" charset="2"/>
        <a:buChar char="§"/>
        <a:defRPr sz="2200">
          <a:solidFill>
            <a:schemeClr val="bg1"/>
          </a:solidFill>
          <a:latin typeface="+mn-lt"/>
          <a:cs typeface="+mn-cs"/>
        </a:defRPr>
      </a:lvl3pPr>
      <a:lvl4pPr marL="1339850" indent="-315913" algn="l" rtl="0" fontAlgn="base">
        <a:spcBef>
          <a:spcPct val="20000"/>
        </a:spcBef>
        <a:spcAft>
          <a:spcPct val="0"/>
        </a:spcAft>
        <a:buClr>
          <a:schemeClr val="tx1">
            <a:lumMod val="75000"/>
            <a:lumOff val="25000"/>
          </a:schemeClr>
        </a:buClr>
        <a:buFont typeface="Wingdings" pitchFamily="2" charset="2"/>
        <a:buChar char="§"/>
        <a:defRPr sz="2000">
          <a:solidFill>
            <a:schemeClr val="bg1"/>
          </a:solidFill>
          <a:latin typeface="+mn-lt"/>
          <a:cs typeface="+mn-cs"/>
        </a:defRPr>
      </a:lvl4pPr>
      <a:lvl5pPr marL="1681163" indent="-339725" algn="l" rtl="0" fontAlgn="base">
        <a:spcBef>
          <a:spcPct val="20000"/>
        </a:spcBef>
        <a:spcAft>
          <a:spcPct val="0"/>
        </a:spcAft>
        <a:buClr>
          <a:schemeClr val="tx1">
            <a:lumMod val="75000"/>
            <a:lumOff val="25000"/>
          </a:schemeClr>
        </a:buClr>
        <a:buFont typeface="Wingdings" pitchFamily="2" charset="2"/>
        <a:buChar char="§"/>
        <a:defRPr sz="2000">
          <a:solidFill>
            <a:schemeClr val="bg1"/>
          </a:solidFill>
          <a:latin typeface="+mn-lt"/>
          <a:cs typeface="+mn-cs"/>
        </a:defRPr>
      </a:lvl5pPr>
      <a:lvl6pPr marL="2138363" indent="-339725" algn="l" rtl="0" fontAlgn="base">
        <a:spcBef>
          <a:spcPct val="20000"/>
        </a:spcBef>
        <a:spcAft>
          <a:spcPct val="0"/>
        </a:spcAft>
        <a:buClr>
          <a:srgbClr val="CCCCFF"/>
        </a:buClr>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rgbClr val="CCCCFF"/>
        </a:buClr>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rgbClr val="CCCCFF"/>
        </a:buClr>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rgbClr val="CCCCFF"/>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4070" y="3968750"/>
            <a:ext cx="8222730" cy="1407220"/>
          </a:xfrm>
        </p:spPr>
        <p:txBody>
          <a:bodyPr/>
          <a:lstStyle/>
          <a:p>
            <a:pPr algn="ctr"/>
            <a:r>
              <a:rPr lang="en-US" sz="3600" dirty="0" smtClean="0"/>
              <a:t>Housing Check-Up: Leveraging </a:t>
            </a:r>
            <a:r>
              <a:rPr lang="en-US" sz="3600" dirty="0" smtClean="0"/>
              <a:t>Open Inspection </a:t>
            </a:r>
            <a:r>
              <a:rPr lang="en-US" sz="3600" dirty="0"/>
              <a:t>D</a:t>
            </a:r>
            <a:r>
              <a:rPr lang="en-US" sz="3600" dirty="0" smtClean="0"/>
              <a:t>ata for Healthy </a:t>
            </a:r>
            <a:r>
              <a:rPr lang="en-US" sz="3600" dirty="0" smtClean="0"/>
              <a:t>Homes</a:t>
            </a:r>
            <a:endParaRPr lang="en-US" sz="3600" dirty="0"/>
          </a:p>
        </p:txBody>
      </p:sp>
      <p:sp>
        <p:nvSpPr>
          <p:cNvPr id="9" name="Text Placeholder 8"/>
          <p:cNvSpPr>
            <a:spLocks noGrp="1"/>
          </p:cNvSpPr>
          <p:nvPr>
            <p:ph type="body" sz="half" idx="2"/>
          </p:nvPr>
        </p:nvSpPr>
        <p:spPr>
          <a:xfrm>
            <a:off x="1792288" y="5730875"/>
            <a:ext cx="5486400" cy="714375"/>
          </a:xfrm>
        </p:spPr>
        <p:txBody>
          <a:bodyPr/>
          <a:lstStyle/>
          <a:p>
            <a:pPr algn="ctr"/>
            <a:r>
              <a:rPr lang="en-US" sz="2400" dirty="0" smtClean="0"/>
              <a:t>Rajiv Bhatia</a:t>
            </a:r>
            <a:endParaRPr lang="en-US" sz="2400" dirty="0"/>
          </a:p>
        </p:txBody>
      </p:sp>
      <p:sp>
        <p:nvSpPr>
          <p:cNvPr id="2" name="Slide Number Placeholder 1"/>
          <p:cNvSpPr>
            <a:spLocks noGrp="1"/>
          </p:cNvSpPr>
          <p:nvPr>
            <p:ph type="sldNum" sz="quarter" idx="11"/>
          </p:nvPr>
        </p:nvSpPr>
        <p:spPr/>
        <p:txBody>
          <a:bodyPr/>
          <a:lstStyle/>
          <a:p>
            <a:fld id="{F3A180C0-92EA-43F1-94DD-0774DD03369C}" type="slidenum">
              <a:rPr lang="en-US" altLang="en-US" smtClean="0">
                <a:solidFill>
                  <a:srgbClr val="000000"/>
                </a:solidFill>
              </a:rPr>
              <a:pPr/>
              <a:t>1</a:t>
            </a:fld>
            <a:endParaRPr lang="en-US" altLang="en-US">
              <a:solidFill>
                <a:srgbClr val="000000"/>
              </a:solidFill>
            </a:endParaRPr>
          </a:p>
        </p:txBody>
      </p:sp>
      <p:pic>
        <p:nvPicPr>
          <p:cNvPr id="10" name="Picture Placeholder 9"/>
          <p:cNvPicPr>
            <a:picLocks noGrp="1" noChangeAspect="1"/>
          </p:cNvPicPr>
          <p:nvPr>
            <p:ph type="pic" idx="1"/>
          </p:nvPr>
        </p:nvPicPr>
        <p:blipFill>
          <a:blip r:embed="rId2"/>
          <a:srcRect t="-5251" b="-5251"/>
          <a:stretch>
            <a:fillRect/>
          </a:stretch>
        </p:blipFill>
        <p:spPr>
          <a:xfrm>
            <a:off x="2121429" y="231774"/>
            <a:ext cx="4982634" cy="3736976"/>
          </a:xfrm>
          <a:prstGeom prst="rect">
            <a:avLst/>
          </a:prstGeom>
        </p:spPr>
      </p:pic>
    </p:spTree>
    <p:extLst>
      <p:ext uri="{BB962C8B-B14F-4D97-AF65-F5344CB8AC3E}">
        <p14:creationId xmlns:p14="http://schemas.microsoft.com/office/powerpoint/2010/main" val="3638779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4114799"/>
            <a:ext cx="7556500" cy="2235201"/>
          </a:xfrm>
        </p:spPr>
        <p:txBody>
          <a:bodyPr/>
          <a:lstStyle/>
          <a:p>
            <a:pPr algn="ctr"/>
            <a:r>
              <a:rPr lang="en-US" sz="2400" dirty="0"/>
              <a:t>Collaborations among </a:t>
            </a:r>
            <a:r>
              <a:rPr lang="en-US" sz="2400" dirty="0" smtClean="0"/>
              <a:t>civil society organizations, </a:t>
            </a:r>
            <a:r>
              <a:rPr lang="en-US" sz="2400" dirty="0"/>
              <a:t>open-data and government transparency </a:t>
            </a:r>
            <a:r>
              <a:rPr lang="en-US" sz="2400" dirty="0" smtClean="0"/>
              <a:t>advocates, </a:t>
            </a:r>
            <a:r>
              <a:rPr lang="en-US" sz="2400" dirty="0"/>
              <a:t>and civic entrepreneurs </a:t>
            </a:r>
            <a:r>
              <a:rPr lang="en-US" sz="2400" dirty="0" smtClean="0"/>
              <a:t>are demonstrating new ways to </a:t>
            </a:r>
            <a:r>
              <a:rPr lang="en-US" sz="2400" dirty="0"/>
              <a:t>increase </a:t>
            </a:r>
            <a:r>
              <a:rPr lang="en-US" sz="2400" dirty="0" smtClean="0"/>
              <a:t>citizen </a:t>
            </a:r>
            <a:r>
              <a:rPr lang="en-US" sz="2400" dirty="0" smtClean="0"/>
              <a:t>information and </a:t>
            </a:r>
            <a:r>
              <a:rPr lang="en-US" sz="2400" dirty="0" smtClean="0"/>
              <a:t>engagement </a:t>
            </a:r>
            <a:r>
              <a:rPr lang="en-US" sz="2400" dirty="0" smtClean="0"/>
              <a:t>to address </a:t>
            </a:r>
            <a:r>
              <a:rPr lang="en-US" sz="2400" dirty="0" smtClean="0"/>
              <a:t>unhealthy </a:t>
            </a:r>
            <a:r>
              <a:rPr lang="en-US" sz="2400" dirty="0"/>
              <a:t>and inequitable environmental </a:t>
            </a:r>
            <a:r>
              <a:rPr lang="en-US" sz="2400" dirty="0" smtClean="0"/>
              <a:t>conditions</a:t>
            </a:r>
            <a:endParaRPr lang="en-US" sz="2400" dirty="0"/>
          </a:p>
        </p:txBody>
      </p:sp>
      <p:pic>
        <p:nvPicPr>
          <p:cNvPr id="13" name="Picture Placeholder 12"/>
          <p:cNvPicPr>
            <a:picLocks noGrp="1" noChangeAspect="1"/>
          </p:cNvPicPr>
          <p:nvPr>
            <p:ph type="pic" idx="1"/>
          </p:nvPr>
        </p:nvPicPr>
        <p:blipFill>
          <a:blip r:embed="rId3"/>
          <a:srcRect t="-12500" b="-12500"/>
          <a:stretch>
            <a:fillRect/>
          </a:stretch>
        </p:blipFill>
        <p:spPr>
          <a:xfrm>
            <a:off x="1792288" y="184150"/>
            <a:ext cx="5486400" cy="4114800"/>
          </a:xfrm>
        </p:spPr>
      </p:pic>
    </p:spTree>
    <p:extLst>
      <p:ext uri="{BB962C8B-B14F-4D97-AF65-F5344CB8AC3E}">
        <p14:creationId xmlns:p14="http://schemas.microsoft.com/office/powerpoint/2010/main" val="22314239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1" y="984250"/>
            <a:ext cx="4197350" cy="4746625"/>
          </a:xfrm>
        </p:spPr>
        <p:txBody>
          <a:bodyPr/>
          <a:lstStyle/>
          <a:p>
            <a:r>
              <a:rPr lang="en-US" dirty="0" smtClean="0"/>
              <a:t>Socia</a:t>
            </a:r>
            <a:r>
              <a:rPr lang="en-US" dirty="0" smtClean="0"/>
              <a:t>l media can expose government </a:t>
            </a:r>
            <a:r>
              <a:rPr lang="en-US" dirty="0" smtClean="0"/>
              <a:t>data on business compliance with  environmental regulations. </a:t>
            </a:r>
            <a:r>
              <a:rPr lang="en-US" dirty="0" smtClean="0"/>
              <a:t/>
            </a:r>
            <a:br>
              <a:rPr lang="en-US" dirty="0" smtClean="0"/>
            </a:br>
            <a:r>
              <a:rPr lang="en-US" dirty="0"/>
              <a:t/>
            </a:r>
            <a:br>
              <a:rPr lang="en-US" dirty="0"/>
            </a:br>
            <a:r>
              <a:rPr lang="en-US" dirty="0" smtClean="0"/>
              <a:t>For example, YELP recently integrated restaurant health inspection </a:t>
            </a:r>
            <a:r>
              <a:rPr lang="en-US" dirty="0"/>
              <a:t>data </a:t>
            </a:r>
            <a:r>
              <a:rPr lang="en-US" dirty="0" smtClean="0"/>
              <a:t>into their </a:t>
            </a:r>
            <a:r>
              <a:rPr lang="en-US" dirty="0" smtClean="0"/>
              <a:t>crowd-sourced restaurant </a:t>
            </a:r>
            <a:r>
              <a:rPr lang="en-US" dirty="0"/>
              <a:t>reviews. </a:t>
            </a:r>
            <a:r>
              <a:rPr lang="en-US" dirty="0" smtClean="0"/>
              <a:t>An open data standard for restaurant inspection data reduced the cost of information for YELP.</a:t>
            </a:r>
            <a:br>
              <a:rPr lang="en-US" dirty="0" smtClean="0"/>
            </a:br>
            <a:r>
              <a:rPr lang="en-US" dirty="0"/>
              <a:t/>
            </a:r>
            <a:br>
              <a:rPr lang="en-US" dirty="0"/>
            </a:b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726" r="9771" b="13793"/>
          <a:stretch/>
        </p:blipFill>
        <p:spPr>
          <a:xfrm>
            <a:off x="4604014" y="1873250"/>
            <a:ext cx="4291859" cy="2910607"/>
          </a:xfrm>
          <a:prstGeom prst="rect">
            <a:avLst/>
          </a:prstGeom>
        </p:spPr>
      </p:pic>
    </p:spTree>
    <p:extLst>
      <p:ext uri="{BB962C8B-B14F-4D97-AF65-F5344CB8AC3E}">
        <p14:creationId xmlns:p14="http://schemas.microsoft.com/office/powerpoint/2010/main" val="18102952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00249" y="841376"/>
            <a:ext cx="5476875" cy="3111500"/>
          </a:xfrm>
        </p:spPr>
        <p:txBody>
          <a:bodyPr/>
          <a:lstStyle/>
          <a:p>
            <a:r>
              <a:rPr lang="en-US" dirty="0"/>
              <a:t>The </a:t>
            </a:r>
            <a:r>
              <a:rPr lang="en-US" dirty="0" smtClean="0"/>
              <a:t>House </a:t>
            </a:r>
            <a:r>
              <a:rPr lang="en-US" dirty="0"/>
              <a:t>Facts</a:t>
            </a:r>
            <a:r>
              <a:rPr lang="en-US" baseline="30000" dirty="0"/>
              <a:t>©</a:t>
            </a:r>
            <a:r>
              <a:rPr lang="en-US" dirty="0"/>
              <a:t> open data standard provides a uniform format for reporting machine-readable data on the governmental regulation of health and safety in residential housing. </a:t>
            </a:r>
            <a:r>
              <a:rPr lang="en-US" dirty="0" smtClean="0"/>
              <a:t/>
            </a:r>
            <a:br>
              <a:rPr lang="en-US" dirty="0" smtClean="0"/>
            </a:br>
            <a:r>
              <a:rPr lang="en-US" dirty="0"/>
              <a:t/>
            </a:r>
            <a:br>
              <a:rPr lang="en-US" dirty="0"/>
            </a:br>
            <a:r>
              <a:rPr lang="en-US" dirty="0" smtClean="0"/>
              <a:t>The City of San Francisco, Code For America, NCHH, and others developed the House Facts standard to facilitate the publication of housing inspection data in the same format nationally. </a:t>
            </a:r>
            <a:endParaRPr lang="en-US" dirty="0"/>
          </a:p>
        </p:txBody>
      </p:sp>
      <p:pic>
        <p:nvPicPr>
          <p:cNvPr id="2" name="Picture 1"/>
          <p:cNvPicPr>
            <a:picLocks noChangeAspect="1"/>
          </p:cNvPicPr>
          <p:nvPr/>
        </p:nvPicPr>
        <p:blipFill>
          <a:blip r:embed="rId3"/>
          <a:stretch>
            <a:fillRect/>
          </a:stretch>
        </p:blipFill>
        <p:spPr>
          <a:xfrm>
            <a:off x="1447800" y="4816475"/>
            <a:ext cx="6324600" cy="1143000"/>
          </a:xfrm>
          <a:prstGeom prst="rect">
            <a:avLst/>
          </a:prstGeom>
        </p:spPr>
      </p:pic>
    </p:spTree>
    <p:extLst>
      <p:ext uri="{BB962C8B-B14F-4D97-AF65-F5344CB8AC3E}">
        <p14:creationId xmlns:p14="http://schemas.microsoft.com/office/powerpoint/2010/main" val="23688723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685800"/>
            <a:ext cx="3810000" cy="5257800"/>
          </a:xfrm>
        </p:spPr>
        <p:txBody>
          <a:bodyPr/>
          <a:lstStyle/>
          <a:p>
            <a:r>
              <a:rPr lang="en-US" dirty="0" smtClean="0"/>
              <a:t>Exposing </a:t>
            </a:r>
            <a:r>
              <a:rPr lang="en-US" dirty="0" smtClean="0"/>
              <a:t>housing inspection data and </a:t>
            </a:r>
            <a:r>
              <a:rPr lang="en-US" dirty="0"/>
              <a:t>violation histories </a:t>
            </a:r>
            <a:r>
              <a:rPr lang="en-US" dirty="0" smtClean="0"/>
              <a:t> has several potential uses:</a:t>
            </a:r>
            <a:br>
              <a:rPr lang="en-US" dirty="0" smtClean="0"/>
            </a:br>
            <a:r>
              <a:rPr lang="en-US" dirty="0" smtClean="0"/>
              <a:t/>
            </a:r>
            <a:br>
              <a:rPr lang="en-US" dirty="0" smtClean="0"/>
            </a:br>
            <a:r>
              <a:rPr lang="en-US" dirty="0" smtClean="0"/>
              <a:t>-motivating </a:t>
            </a:r>
            <a:r>
              <a:rPr lang="en-US" dirty="0"/>
              <a:t>landlords to comply with the standards </a:t>
            </a:r>
            <a:r>
              <a:rPr lang="en-US" dirty="0" smtClean="0"/>
              <a:t/>
            </a:r>
            <a:br>
              <a:rPr lang="en-US" dirty="0" smtClean="0"/>
            </a:br>
            <a:r>
              <a:rPr lang="en-US" dirty="0" smtClean="0"/>
              <a:t/>
            </a:r>
            <a:br>
              <a:rPr lang="en-US" dirty="0" smtClean="0"/>
            </a:br>
            <a:r>
              <a:rPr lang="en-US" dirty="0" smtClean="0"/>
              <a:t>-holding government regulatory agencies accountable </a:t>
            </a:r>
            <a:br>
              <a:rPr lang="en-US" dirty="0" smtClean="0"/>
            </a:br>
            <a:r>
              <a:rPr lang="en-US" dirty="0" smtClean="0"/>
              <a:t/>
            </a:r>
            <a:br>
              <a:rPr lang="en-US" dirty="0" smtClean="0"/>
            </a:br>
            <a:r>
              <a:rPr lang="en-US" dirty="0" smtClean="0"/>
              <a:t>-providing disclosure for tenants</a:t>
            </a:r>
            <a:br>
              <a:rPr lang="en-US" dirty="0" smtClean="0"/>
            </a:br>
            <a:r>
              <a:rPr lang="en-US" dirty="0" smtClean="0"/>
              <a:t/>
            </a:r>
            <a:br>
              <a:rPr lang="en-US" dirty="0" smtClean="0"/>
            </a:br>
            <a:r>
              <a:rPr lang="en-US" dirty="0" smtClean="0"/>
              <a:t>-helping advocates fight for tenants</a:t>
            </a:r>
            <a:br>
              <a:rPr lang="en-US" dirty="0" smtClean="0"/>
            </a:b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749425"/>
            <a:ext cx="4481951"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744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828800"/>
            <a:ext cx="3419475" cy="3067050"/>
          </a:xfrm>
        </p:spPr>
        <p:txBody>
          <a:bodyPr/>
          <a:lstStyle/>
          <a:p>
            <a:r>
              <a:rPr lang="en-US" dirty="0"/>
              <a:t>P</a:t>
            </a:r>
            <a:r>
              <a:rPr lang="en-US" dirty="0" smtClean="0"/>
              <a:t>rototypes for consumer-facing applications based on the House Facts standard are already under construction.  </a:t>
            </a:r>
            <a:br>
              <a:rPr lang="en-US" dirty="0" smtClean="0"/>
            </a:br>
            <a:r>
              <a:rPr lang="en-US" dirty="0"/>
              <a:t/>
            </a:r>
            <a:br>
              <a:rPr lang="en-US" dirty="0"/>
            </a:br>
            <a:r>
              <a:rPr lang="en-US" dirty="0" smtClean="0"/>
              <a:t>Greater user demand for inspection data and more cities publishing data serves as an incentive for application developers.</a:t>
            </a:r>
            <a:endParaRPr lang="en-US" dirty="0"/>
          </a:p>
        </p:txBody>
      </p:sp>
      <p:pic>
        <p:nvPicPr>
          <p:cNvPr id="4" name="Picture 3"/>
          <p:cNvPicPr>
            <a:picLocks noChangeAspect="1"/>
          </p:cNvPicPr>
          <p:nvPr/>
        </p:nvPicPr>
        <p:blipFill>
          <a:blip r:embed="rId3"/>
          <a:stretch>
            <a:fillRect/>
          </a:stretch>
        </p:blipFill>
        <p:spPr>
          <a:xfrm>
            <a:off x="3685442" y="1384300"/>
            <a:ext cx="5347433" cy="3832470"/>
          </a:xfrm>
          <a:prstGeom prst="rect">
            <a:avLst/>
          </a:prstGeom>
        </p:spPr>
      </p:pic>
    </p:spTree>
    <p:extLst>
      <p:ext uri="{BB962C8B-B14F-4D97-AF65-F5344CB8AC3E}">
        <p14:creationId xmlns:p14="http://schemas.microsoft.com/office/powerpoint/2010/main" val="26610279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031875"/>
            <a:ext cx="3810000" cy="4318000"/>
          </a:xfrm>
        </p:spPr>
        <p:txBody>
          <a:bodyPr/>
          <a:lstStyle/>
          <a:p>
            <a:r>
              <a:rPr lang="en-US" dirty="0" smtClean="0"/>
              <a:t>Maps and other visualizations </a:t>
            </a:r>
            <a:r>
              <a:rPr lang="en-US" dirty="0"/>
              <a:t>of housing violation </a:t>
            </a:r>
            <a:r>
              <a:rPr lang="en-US" dirty="0" smtClean="0"/>
              <a:t>data can expose </a:t>
            </a:r>
            <a:r>
              <a:rPr lang="en-US" dirty="0"/>
              <a:t>gaps and opportunities in local housing regulation and to provide evidence to proponents for healthy housing to pursue policy changes</a:t>
            </a:r>
            <a:r>
              <a:rPr lang="en-US" dirty="0" smtClean="0"/>
              <a:t>.</a:t>
            </a:r>
            <a:br>
              <a:rPr lang="en-US" dirty="0" smtClean="0"/>
            </a:br>
            <a:r>
              <a:rPr lang="en-US" dirty="0"/>
              <a:t/>
            </a:r>
            <a:br>
              <a:rPr lang="en-US" dirty="0"/>
            </a:br>
            <a:r>
              <a:rPr lang="en-US" dirty="0" smtClean="0"/>
              <a:t>For </a:t>
            </a:r>
            <a:r>
              <a:rPr lang="en-US" dirty="0"/>
              <a:t>example, tenants groups could argue that </a:t>
            </a:r>
            <a:r>
              <a:rPr lang="en-US" dirty="0" smtClean="0"/>
              <a:t>a disproportionate </a:t>
            </a:r>
            <a:r>
              <a:rPr lang="en-US" dirty="0"/>
              <a:t>concentration of </a:t>
            </a:r>
            <a:r>
              <a:rPr lang="en-US" dirty="0" smtClean="0"/>
              <a:t>violations in some neighborhoods demands </a:t>
            </a:r>
            <a:r>
              <a:rPr lang="en-US" dirty="0"/>
              <a:t>more </a:t>
            </a:r>
            <a:r>
              <a:rPr lang="en-US" dirty="0" smtClean="0"/>
              <a:t>targeted or </a:t>
            </a:r>
            <a:r>
              <a:rPr lang="en-US" dirty="0"/>
              <a:t>risk-based </a:t>
            </a:r>
            <a:r>
              <a:rPr lang="en-US" dirty="0" smtClean="0"/>
              <a:t>inspections. </a:t>
            </a:r>
            <a:endParaRPr lang="en-US" dirty="0"/>
          </a:p>
        </p:txBody>
      </p:sp>
      <p:pic>
        <p:nvPicPr>
          <p:cNvPr id="2" name="Picture 1"/>
          <p:cNvPicPr>
            <a:picLocks noChangeAspect="1"/>
          </p:cNvPicPr>
          <p:nvPr/>
        </p:nvPicPr>
        <p:blipFill>
          <a:blip r:embed="rId3"/>
          <a:stretch>
            <a:fillRect/>
          </a:stretch>
        </p:blipFill>
        <p:spPr>
          <a:xfrm>
            <a:off x="4317999" y="666750"/>
            <a:ext cx="4018379" cy="5264791"/>
          </a:xfrm>
          <a:prstGeom prst="rect">
            <a:avLst/>
          </a:prstGeom>
        </p:spPr>
      </p:pic>
    </p:spTree>
    <p:extLst>
      <p:ext uri="{BB962C8B-B14F-4D97-AF65-F5344CB8AC3E}">
        <p14:creationId xmlns:p14="http://schemas.microsoft.com/office/powerpoint/2010/main" val="12721651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sz="3200" dirty="0" smtClean="0"/>
              <a:t>Enabling Factors and </a:t>
            </a:r>
            <a:r>
              <a:rPr lang="en-US" sz="3200" dirty="0" smtClean="0"/>
              <a:t>Obstacles for Open Regulatory Data</a:t>
            </a:r>
            <a:endParaRPr lang="en-US" sz="3200" dirty="0"/>
          </a:p>
        </p:txBody>
      </p:sp>
      <p:sp>
        <p:nvSpPr>
          <p:cNvPr id="9" name="Text Placeholder 8"/>
          <p:cNvSpPr>
            <a:spLocks noGrp="1"/>
          </p:cNvSpPr>
          <p:nvPr>
            <p:ph type="body" sz="half" idx="1"/>
          </p:nvPr>
        </p:nvSpPr>
        <p:spPr/>
        <p:txBody>
          <a:bodyPr/>
          <a:lstStyle/>
          <a:p>
            <a:pPr marL="0" indent="0">
              <a:buNone/>
            </a:pPr>
            <a:r>
              <a:rPr lang="en-US" sz="2400" b="1" dirty="0" smtClean="0">
                <a:latin typeface="Wingdings"/>
                <a:ea typeface="Wingdings"/>
                <a:cs typeface="Wingdings"/>
                <a:sym typeface="Wingdings"/>
              </a:rPr>
              <a:t></a:t>
            </a:r>
            <a:r>
              <a:rPr lang="en-US" sz="2400" b="1" dirty="0">
                <a:sym typeface="Wingdings"/>
              </a:rPr>
              <a:t> </a:t>
            </a:r>
            <a:r>
              <a:rPr lang="en-US" sz="2400" b="1" dirty="0" smtClean="0"/>
              <a:t>External</a:t>
            </a:r>
            <a:r>
              <a:rPr lang="en-US" sz="2400" b="1" dirty="0"/>
              <a:t>: </a:t>
            </a:r>
            <a:r>
              <a:rPr lang="en-US" sz="2400" dirty="0" smtClean="0"/>
              <a:t>tenant demand</a:t>
            </a:r>
            <a:r>
              <a:rPr lang="en-US" sz="2400" dirty="0"/>
              <a:t>; open-data champions; community-governmental partnerships, </a:t>
            </a:r>
            <a:r>
              <a:rPr lang="en-US" sz="2400" dirty="0" smtClean="0"/>
              <a:t>housing </a:t>
            </a:r>
            <a:r>
              <a:rPr lang="en-US" sz="2400" dirty="0"/>
              <a:t>and tenant </a:t>
            </a:r>
            <a:r>
              <a:rPr lang="en-US" sz="2400" dirty="0" smtClean="0"/>
              <a:t>advocacy capacity  </a:t>
            </a:r>
            <a:r>
              <a:rPr lang="en-US" sz="2400" dirty="0"/>
              <a:t/>
            </a:r>
            <a:br>
              <a:rPr lang="en-US" sz="2400" dirty="0"/>
            </a:br>
            <a:r>
              <a:rPr lang="en-US" sz="2400" dirty="0"/>
              <a:t/>
            </a:r>
            <a:br>
              <a:rPr lang="en-US" sz="2400" dirty="0"/>
            </a:br>
            <a:r>
              <a:rPr lang="en-US" sz="2400" dirty="0" smtClean="0">
                <a:latin typeface="Wingdings"/>
                <a:ea typeface="Wingdings"/>
                <a:cs typeface="Wingdings"/>
                <a:sym typeface="Wingdings"/>
              </a:rPr>
              <a:t></a:t>
            </a:r>
            <a:r>
              <a:rPr lang="en-US" sz="2400" b="1" dirty="0">
                <a:sym typeface="Wingdings"/>
              </a:rPr>
              <a:t> </a:t>
            </a:r>
            <a:r>
              <a:rPr lang="en-US" sz="2400" b="1" dirty="0" smtClean="0"/>
              <a:t>Internal</a:t>
            </a:r>
            <a:r>
              <a:rPr lang="en-US" sz="2400" b="1" dirty="0"/>
              <a:t>: </a:t>
            </a:r>
            <a:r>
              <a:rPr lang="en-US" sz="2400" dirty="0"/>
              <a:t>Open data culture; performance management culture; commitment to community </a:t>
            </a:r>
            <a:r>
              <a:rPr lang="en-US" sz="2400" dirty="0" smtClean="0"/>
              <a:t>needs; pro-active or risk-based inspections</a:t>
            </a:r>
            <a:endParaRPr lang="en-US" sz="2400" dirty="0"/>
          </a:p>
        </p:txBody>
      </p:sp>
      <p:sp>
        <p:nvSpPr>
          <p:cNvPr id="10" name="Content Placeholder 9"/>
          <p:cNvSpPr>
            <a:spLocks noGrp="1"/>
          </p:cNvSpPr>
          <p:nvPr>
            <p:ph sz="half" idx="2"/>
          </p:nvPr>
        </p:nvSpPr>
        <p:spPr/>
        <p:txBody>
          <a:bodyPr/>
          <a:lstStyle/>
          <a:p>
            <a:pPr marL="0" indent="0">
              <a:buNone/>
            </a:pPr>
            <a:r>
              <a:rPr lang="en-US" sz="2400" b="1" dirty="0" smtClean="0">
                <a:latin typeface="Wingdings"/>
                <a:ea typeface="Wingdings"/>
                <a:cs typeface="Wingdings"/>
                <a:sym typeface="Wingdings"/>
              </a:rPr>
              <a:t></a:t>
            </a:r>
            <a:r>
              <a:rPr lang="en-US" sz="2400" b="1" dirty="0">
                <a:sym typeface="Wingdings"/>
              </a:rPr>
              <a:t> </a:t>
            </a:r>
            <a:r>
              <a:rPr lang="en-US" sz="2400" b="1" dirty="0" smtClean="0"/>
              <a:t>External</a:t>
            </a:r>
            <a:r>
              <a:rPr lang="en-US" sz="2400" b="1" dirty="0"/>
              <a:t>: </a:t>
            </a:r>
            <a:r>
              <a:rPr lang="en-US" sz="2400" dirty="0" smtClean="0"/>
              <a:t>anti-regulatory culture; organized property-owner interest groups; lack of organized housing </a:t>
            </a:r>
            <a:r>
              <a:rPr lang="en-US" sz="2400" dirty="0"/>
              <a:t>and tenant advocacy </a:t>
            </a:r>
            <a:br>
              <a:rPr lang="en-US" sz="2400" dirty="0"/>
            </a:br>
            <a:r>
              <a:rPr lang="en-US" sz="2400" dirty="0"/>
              <a:t/>
            </a:r>
            <a:br>
              <a:rPr lang="en-US" sz="2400" dirty="0"/>
            </a:br>
            <a:r>
              <a:rPr lang="en-US" sz="2400" b="1" dirty="0">
                <a:latin typeface="Wingdings"/>
                <a:ea typeface="Wingdings"/>
                <a:cs typeface="Wingdings"/>
                <a:sym typeface="Wingdings"/>
              </a:rPr>
              <a:t></a:t>
            </a:r>
            <a:r>
              <a:rPr lang="en-US" sz="2400" b="1" dirty="0">
                <a:sym typeface="Wingdings"/>
              </a:rPr>
              <a:t> </a:t>
            </a:r>
            <a:r>
              <a:rPr lang="en-US" sz="2400" b="1" dirty="0" smtClean="0"/>
              <a:t>Internal</a:t>
            </a:r>
            <a:r>
              <a:rPr lang="en-US" sz="2400" b="1" dirty="0"/>
              <a:t>: </a:t>
            </a:r>
            <a:r>
              <a:rPr lang="en-US" sz="2400" dirty="0" smtClean="0"/>
              <a:t>Lack of machine data; limited regulator commitment to transparency</a:t>
            </a:r>
            <a:endParaRPr lang="en-US" sz="2400" dirty="0"/>
          </a:p>
        </p:txBody>
      </p:sp>
    </p:spTree>
    <p:extLst>
      <p:ext uri="{BB962C8B-B14F-4D97-AF65-F5344CB8AC3E}">
        <p14:creationId xmlns:p14="http://schemas.microsoft.com/office/powerpoint/2010/main" val="1282430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TotalTime>
  <Words>209</Words>
  <Application>Microsoft Macintosh PowerPoint</Application>
  <PresentationFormat>On-screen Show (4:3)</PresentationFormat>
  <Paragraphs>19</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Edge</vt:lpstr>
      <vt:lpstr>Housing Check-Up: Leveraging Open Inspection Data for Healthy Homes</vt:lpstr>
      <vt:lpstr>Collaborations among civil society organizations, open-data and government transparency advocates, and civic entrepreneurs are demonstrating new ways to increase citizen information and engagement to address unhealthy and inequitable environmental conditions</vt:lpstr>
      <vt:lpstr>Social media can expose government data on business compliance with  environmental regulations.   For example, YELP recently integrated restaurant health inspection data into their crowd-sourced restaurant reviews. An open data standard for restaurant inspection data reduced the cost of information for YELP.  </vt:lpstr>
      <vt:lpstr>The House Facts© open data standard provides a uniform format for reporting machine-readable data on the governmental regulation of health and safety in residential housing.   The City of San Francisco, Code For America, NCHH, and others developed the House Facts standard to facilitate the publication of housing inspection data in the same format nationally. </vt:lpstr>
      <vt:lpstr>Exposing housing inspection data and violation histories  has several potential uses:  -motivating landlords to comply with the standards   -holding government regulatory agencies accountable   -providing disclosure for tenants  -helping advocates fight for tenants </vt:lpstr>
      <vt:lpstr>Prototypes for consumer-facing applications based on the House Facts standard are already under construction.    Greater user demand for inspection data and more cities publishing data serves as an incentive for application developers.</vt:lpstr>
      <vt:lpstr>Maps and other visualizations of housing violation data can expose gaps and opportunities in local housing regulation and to provide evidence to proponents for healthy housing to pursue policy changes.  For example, tenants groups could argue that a disproportionate concentration of violations in some neighborhoods demands more targeted or risk-based inspections. </vt:lpstr>
      <vt:lpstr>Enabling Factors and Obstacles for Open Regulatory Data</vt:lpstr>
    </vt:vector>
  </TitlesOfParts>
  <Company>The Civic Engine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provide new opportunities to communicate health information directly to citizens and increase citizen engagement, increasing awareness of health and environmental conditions and inequities.  In some cities,   YELP now includes local restaurant inspection data with their highly visible restaurant reviews.   In San Francisco, Neighborhood Score rates neighborhoods on twenty measures important to health.</dc:title>
  <dc:creator>Rajiv Bhatia</dc:creator>
  <cp:lastModifiedBy>Rajiv Bhatia</cp:lastModifiedBy>
  <cp:revision>11</cp:revision>
  <dcterms:created xsi:type="dcterms:W3CDTF">2013-07-11T05:06:15Z</dcterms:created>
  <dcterms:modified xsi:type="dcterms:W3CDTF">2013-09-16T20:05:23Z</dcterms:modified>
</cp:coreProperties>
</file>